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40"/>
  </p:notesMasterIdLst>
  <p:sldIdLst>
    <p:sldId id="294" r:id="rId3"/>
    <p:sldId id="582" r:id="rId4"/>
    <p:sldId id="583" r:id="rId5"/>
    <p:sldId id="585" r:id="rId6"/>
    <p:sldId id="446" r:id="rId7"/>
    <p:sldId id="447" r:id="rId8"/>
    <p:sldId id="586" r:id="rId9"/>
    <p:sldId id="587" r:id="rId10"/>
    <p:sldId id="588" r:id="rId11"/>
    <p:sldId id="513" r:id="rId12"/>
    <p:sldId id="535" r:id="rId13"/>
    <p:sldId id="492" r:id="rId14"/>
    <p:sldId id="536" r:id="rId15"/>
    <p:sldId id="537" r:id="rId16"/>
    <p:sldId id="530" r:id="rId17"/>
    <p:sldId id="532" r:id="rId18"/>
    <p:sldId id="542" r:id="rId19"/>
    <p:sldId id="543" r:id="rId20"/>
    <p:sldId id="544" r:id="rId21"/>
    <p:sldId id="538" r:id="rId22"/>
    <p:sldId id="539" r:id="rId23"/>
    <p:sldId id="540" r:id="rId24"/>
    <p:sldId id="541" r:id="rId25"/>
    <p:sldId id="501" r:id="rId26"/>
    <p:sldId id="598" r:id="rId27"/>
    <p:sldId id="552" r:id="rId28"/>
    <p:sldId id="546" r:id="rId29"/>
    <p:sldId id="589" r:id="rId30"/>
    <p:sldId id="549" r:id="rId31"/>
    <p:sldId id="591" r:id="rId32"/>
    <p:sldId id="592" r:id="rId33"/>
    <p:sldId id="593" r:id="rId34"/>
    <p:sldId id="596" r:id="rId35"/>
    <p:sldId id="597" r:id="rId36"/>
    <p:sldId id="550" r:id="rId37"/>
    <p:sldId id="577" r:id="rId38"/>
    <p:sldId id="590" r:id="rId3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44C404"/>
    <a:srgbClr val="0000FF"/>
    <a:srgbClr val="82878C"/>
    <a:srgbClr val="F2F2F2"/>
    <a:srgbClr val="E4E4EC"/>
    <a:srgbClr val="DEDEDE"/>
    <a:srgbClr val="FAFAFC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5" autoAdjust="0"/>
    <p:restoredTop sz="82577"/>
  </p:normalViewPr>
  <p:slideViewPr>
    <p:cSldViewPr snapToGrid="0">
      <p:cViewPr>
        <p:scale>
          <a:sx n="83" d="100"/>
          <a:sy n="83" d="100"/>
        </p:scale>
        <p:origin x="-21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commentAuthors" Target="commentAuthors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17/08/19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このツールは、作者の</a:t>
            </a:r>
            <a:r>
              <a:rPr kumimoji="1" lang="en-US" altLang="ja-JP" dirty="0" smtClean="0"/>
              <a:t> Peter </a:t>
            </a:r>
            <a:r>
              <a:rPr kumimoji="1" lang="en-US" altLang="ja-JP" dirty="0" err="1" smtClean="0"/>
              <a:t>Kananen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さんのご好意により、日本でも好きに使って良いとのことです。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売上・利益に着眼し、それらを生み出すためのアクションを考えられるようになる。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70417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2017年 8月 19日 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17/08/19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17/08/19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2017年 8月 19日 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17/08/19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17/08/19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17/08/19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17/08/19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://greenlight-flow-metrics.herokuapp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agile2018/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dirty="0" smtClean="0"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フロリダより</a:t>
            </a:r>
            <a:r>
              <a:rPr lang="en-US" altLang="ja-JP" sz="96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96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96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愛をこめて</a:t>
            </a:r>
            <a:endParaRPr kumimoji="1" lang="ja-JP" altLang="en-US" sz="9600" dirty="0">
              <a:solidFill>
                <a:srgbClr val="F2F2F2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2017年 8月 19日 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latin typeface="ヒラギノ角ゴ ProN W6"/>
                <a:ea typeface="ヒラギノ角ゴ ProN W6"/>
                <a:cs typeface="ヒラギノ角ゴ ProN W6"/>
              </a:rPr>
              <a:t>2017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latin typeface="ヒラギノ角ゴ ProN W6"/>
                <a:ea typeface="ヒラギノ角ゴ ProN W6"/>
                <a:cs typeface="ヒラギノ角ゴ ProN W6"/>
              </a:rPr>
              <a:t>08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latin typeface="ヒラギノ角ゴ ProN W6"/>
                <a:ea typeface="ヒラギノ角ゴ ProN W6"/>
                <a:cs typeface="ヒラギノ角ゴ ProN W6"/>
              </a:rPr>
              <a:t>25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カンバン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シミュレーター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0353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フロー</a:t>
            </a:r>
            <a:endParaRPr kumimoji="1" lang="en-US" altLang="ja-JP" sz="7200" dirty="0" smtClean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endParaRPr kumimoji="1" lang="ja-JP" altLang="en-US" sz="72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068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スクラムの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Velocity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1281"/>
            <a:ext cx="9150167" cy="341543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3723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スクラムの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Velocity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3600" b="1" dirty="0" smtClean="0"/>
              <a:t>スプリントごとの</a:t>
            </a:r>
            <a:endParaRPr lang="en-US" altLang="ja-JP" sz="3600" b="1" dirty="0" smtClean="0"/>
          </a:p>
          <a:p>
            <a:pPr algn="ctr"/>
            <a:r>
              <a:rPr lang="ja-JP" altLang="en-US" sz="3600" b="1" dirty="0" smtClean="0"/>
              <a:t>スナップショットは分かるが、</a:t>
            </a:r>
            <a:endParaRPr lang="en-US" altLang="ja-JP" sz="3600" b="1" dirty="0" smtClean="0"/>
          </a:p>
          <a:p>
            <a:pPr algn="ctr"/>
            <a:r>
              <a:rPr kumimoji="1" lang="ja-JP" altLang="en-US" sz="3600" b="1" dirty="0" smtClean="0">
                <a:solidFill>
                  <a:srgbClr val="FF0000"/>
                </a:solidFill>
              </a:rPr>
              <a:t>そこに至る過程が</a:t>
            </a:r>
            <a:r>
              <a:rPr lang="ja-JP" altLang="en-US" sz="3600" b="1" dirty="0" smtClean="0">
                <a:solidFill>
                  <a:srgbClr val="FF0000"/>
                </a:solidFill>
              </a:rPr>
              <a:t>見えない</a:t>
            </a:r>
            <a:endParaRPr kumimoji="1" lang="ja-JP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61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フローに注目する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サイクルタイム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キュー時間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バッチサイズ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スループット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56262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カンバンシミュレーター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3" name="図 2" descr="Metrics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48" y="1175438"/>
            <a:ext cx="5556704" cy="418259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628650" y="5376000"/>
            <a:ext cx="7886700" cy="72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u="sng" dirty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http://greenlight-flow-metrics.herokuapp.com/</a:t>
            </a:r>
            <a:endParaRPr lang="en-US" altLang="ja-JP" sz="2000" u="sng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599079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初期画面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6" name="図 5" descr="Metrics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20" y="1167992"/>
            <a:ext cx="6575761" cy="494965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3599079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初期設定・起動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3" name="図 2" descr="Metrics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072" y="1161931"/>
            <a:ext cx="6375856" cy="4948004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2371588" y="1790042"/>
            <a:ext cx="1040439" cy="32128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3061748" y="4804931"/>
            <a:ext cx="1800000" cy="540000"/>
          </a:xfrm>
          <a:prstGeom prst="wedgeRectCallout">
            <a:avLst>
              <a:gd name="adj1" fmla="val -56959"/>
              <a:gd name="adj2" fmla="val 92249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ja-JP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WIP </a:t>
            </a:r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調整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478691" y="5569017"/>
            <a:ext cx="719127" cy="56608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468854" y="1453453"/>
            <a:ext cx="443717" cy="30599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436558" y="1805341"/>
            <a:ext cx="842137" cy="30598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3" name="四角形吹き出し 12"/>
          <p:cNvSpPr/>
          <p:nvPr/>
        </p:nvSpPr>
        <p:spPr>
          <a:xfrm>
            <a:off x="3061140" y="2234028"/>
            <a:ext cx="1800000" cy="540000"/>
          </a:xfrm>
          <a:prstGeom prst="wedgeRectCallout">
            <a:avLst>
              <a:gd name="adj1" fmla="val -62412"/>
              <a:gd name="adj2" fmla="val -72774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増員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四角形吹き出し 13"/>
          <p:cNvSpPr/>
          <p:nvPr/>
        </p:nvSpPr>
        <p:spPr>
          <a:xfrm>
            <a:off x="490046" y="2233429"/>
            <a:ext cx="1800000" cy="540000"/>
          </a:xfrm>
          <a:prstGeom prst="wedgeRectCallout">
            <a:avLst>
              <a:gd name="adj1" fmla="val 15294"/>
              <a:gd name="adj2" fmla="val -134410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スタート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四角形吹き出し 14"/>
          <p:cNvSpPr/>
          <p:nvPr/>
        </p:nvSpPr>
        <p:spPr>
          <a:xfrm>
            <a:off x="3054185" y="2218133"/>
            <a:ext cx="1800000" cy="540000"/>
          </a:xfrm>
          <a:prstGeom prst="wedgeRectCallout">
            <a:avLst>
              <a:gd name="adj1" fmla="val 50770"/>
              <a:gd name="adj2" fmla="val -68765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増員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シミュレーション中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3" name="図 2" descr="Metrics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30" y="1157311"/>
            <a:ext cx="6378340" cy="4938980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右矢印 6"/>
          <p:cNvSpPr/>
          <p:nvPr/>
        </p:nvSpPr>
        <p:spPr>
          <a:xfrm>
            <a:off x="2019675" y="4300765"/>
            <a:ext cx="5079787" cy="82296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シミュレーション終了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3" name="図 2" descr="Metrics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480" y="1164442"/>
            <a:ext cx="6363040" cy="4923949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7145365" y="2493819"/>
            <a:ext cx="550821" cy="309049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正方形/長方形 7"/>
          <p:cNvSpPr/>
          <p:nvPr/>
        </p:nvSpPr>
        <p:spPr>
          <a:xfrm flipH="1">
            <a:off x="2295082" y="1453455"/>
            <a:ext cx="5003285" cy="33658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920923" y="1683362"/>
            <a:ext cx="4606036" cy="306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ja-JP" altLang="en-US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lang="en-US" altLang="ja-JP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The </a:t>
            </a:r>
            <a:r>
              <a:rPr lang="en-US" altLang="ja-JP" b="0" kern="0" dirty="0" smtClean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HIRO</a:t>
            </a:r>
            <a:r>
              <a:rPr lang="ja-JP" altLang="en-US" b="0" kern="0" dirty="0" smtClean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b="0" kern="0" dirty="0">
              <a:solidFill>
                <a:srgbClr val="00B05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0" kern="0" dirty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b="0" kern="0" dirty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ja-JP" altLang="en-US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アジャイルコーチ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Software Engineer in Test (SET)</a:t>
            </a:r>
          </a:p>
        </p:txBody>
      </p:sp>
      <p:pic>
        <p:nvPicPr>
          <p:cNvPr id="9" name="Picture 2" descr="C:\Users\hiroyuki.a.ito\Pictures\Scrum\CSM_se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762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hiroyuki.a.ito\Pictures\Scrum\CSPO_se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146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hiroyuki.a.ito\Pictures\Scrum\CSP_sea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54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 descr="IMG_0768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58" y="1167856"/>
            <a:ext cx="2749275" cy="3665700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Speaker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Info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3270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サイクルタイム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6" name="図 5" descr="Metrics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8166"/>
            <a:ext cx="9144000" cy="366166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時間ごとのバリューの累積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5" name="図 4" descr="Metrics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0360"/>
            <a:ext cx="9144000" cy="363728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キューと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WIP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の平均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3" name="図 2" descr="Metrics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4084"/>
            <a:ext cx="9144000" cy="3669833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一連のメトリクスの履歴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3" name="図 2" descr="Metrics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32" y="1174109"/>
            <a:ext cx="6027336" cy="491932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685800" indent="-685800">
              <a:buFont typeface="Arial"/>
              <a:buChar char="•"/>
            </a:pPr>
            <a:r>
              <a:rPr lang="ja-JP" altLang="en-US" sz="3600" b="1" dirty="0" smtClean="0"/>
              <a:t>フローメトリクスに着眼した</a:t>
            </a:r>
            <a:r>
              <a:rPr lang="en-US" altLang="ja-JP" sz="3600" b="1" dirty="0" smtClean="0"/>
              <a:t/>
            </a:r>
            <a:br>
              <a:rPr lang="en-US" altLang="ja-JP" sz="3600" b="1" dirty="0" smtClean="0"/>
            </a:br>
            <a:r>
              <a:rPr lang="ja-JP" altLang="en-US" sz="3600" b="1" dirty="0" smtClean="0"/>
              <a:t>課題発見・解決を試せる</a:t>
            </a:r>
            <a:endParaRPr lang="en-US" altLang="ja-JP" sz="3600" b="1" dirty="0" smtClean="0"/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/>
              <a:t>ボトルネックの移動を体感できる</a:t>
            </a:r>
            <a:endParaRPr lang="en-US" altLang="ja-JP" sz="3600" b="1" dirty="0" smtClean="0"/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/>
              <a:t>カンバンのフローも説明できる</a:t>
            </a:r>
            <a:endParaRPr lang="en-US" altLang="ja-JP" sz="3600" b="1" dirty="0" smtClean="0"/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/>
              <a:t>フローに基づく仕事の仕方に</a:t>
            </a:r>
            <a:r>
              <a:rPr lang="en-US" altLang="ja-JP" sz="3600" b="1" dirty="0" smtClean="0"/>
              <a:t/>
            </a:r>
            <a:br>
              <a:rPr lang="en-US" altLang="ja-JP" sz="3600" b="1" dirty="0" smtClean="0"/>
            </a:br>
            <a:r>
              <a:rPr lang="ja-JP" altLang="en-US" sz="3600" b="1" dirty="0" smtClean="0"/>
              <a:t>慣れることができる</a:t>
            </a:r>
            <a:endParaRPr lang="en-US" altLang="ja-JP" sz="3600" b="1" dirty="0" smtClean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01446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モブ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プログラミング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裏話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21105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26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Chris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Lucian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Hunter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Industries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ソフトウェア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開発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ディレクター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2015-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Agile2017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論文採択・登壇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楽天テクノロジー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カンファレンス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2017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に参加予定</a:t>
            </a:r>
            <a:endParaRPr lang="en-US" altLang="ja-JP" sz="2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4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14501"/>
            <a:ext cx="4571999" cy="342899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48823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課題：急激な人員増加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5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名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→30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名に増員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モブ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→8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モブに拡張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新入社員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ja-JP" altLang="en-US" sz="36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いかに迅速</a:t>
            </a:r>
            <a:r>
              <a:rPr kumimoji="1" lang="ja-JP" altLang="en-US" sz="36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</a:t>
            </a:r>
            <a:r>
              <a:rPr kumimoji="1" lang="en-US" altLang="ja-JP" sz="36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会社・モブに適応させるか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基本的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な解決策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Technical Excellence</a:t>
            </a:r>
          </a:p>
          <a:p>
            <a:pPr marL="571500" indent="-571500">
              <a:buFont typeface="Arial"/>
              <a:buChar char="•"/>
            </a:pPr>
            <a:endParaRPr kumimoji="1"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Simplicity</a:t>
            </a:r>
          </a:p>
          <a:p>
            <a:pPr marL="571500" indent="-571500">
              <a:buFont typeface="Arial"/>
              <a:buChar char="•"/>
            </a:pPr>
            <a:endParaRPr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rial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&amp;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4016606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やっていること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(1)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常にクリーン</a:t>
            </a:r>
            <a:r>
              <a:rPr kumimoji="1"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な</a:t>
            </a:r>
            <a:endParaRPr kumimoji="1" lang="en-US" altLang="ja-JP" sz="60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コードベース</a:t>
            </a:r>
            <a:r>
              <a:rPr kumimoji="1"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kumimoji="1" lang="en-US" altLang="ja-JP" sz="6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6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仕事</a:t>
            </a:r>
            <a:r>
              <a:rPr kumimoji="1"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している</a:t>
            </a:r>
            <a:endParaRPr kumimoji="1" lang="en-US" altLang="ja-JP" sz="60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" y="1180662"/>
            <a:ext cx="9157900" cy="46637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3039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やっていること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6000" dirty="0" smtClean="0">
                <a:latin typeface="ヒラギノ角ゴ ProN W6"/>
                <a:ea typeface="ヒラギノ角ゴ ProN W6"/>
                <a:cs typeface="ヒラギノ角ゴ ProN W6"/>
              </a:rPr>
              <a:t>UT</a:t>
            </a:r>
            <a:r>
              <a:rPr kumimoji="1" lang="en-US" altLang="ja-JP" sz="60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6000" dirty="0" smtClean="0">
                <a:latin typeface="ヒラギノ角ゴ ProN W6"/>
                <a:ea typeface="ヒラギノ角ゴ ProN W6"/>
                <a:cs typeface="ヒラギノ角ゴ ProN W6"/>
              </a:rPr>
              <a:t> UAT </a:t>
            </a:r>
            <a:r>
              <a:rPr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endParaRPr lang="en-US" altLang="ja-JP" sz="60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作成・自動化している</a:t>
            </a:r>
            <a:endParaRPr kumimoji="1" lang="en-US" altLang="ja-JP" sz="60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en-US" altLang="ja-JP" sz="6000" dirty="0" smtClean="0">
                <a:latin typeface="ヒラギノ角ゴ ProN W6"/>
                <a:ea typeface="ヒラギノ角ゴ ProN W6"/>
                <a:cs typeface="ヒラギノ角ゴ ProN W6"/>
              </a:rPr>
              <a:t>BDD </a:t>
            </a:r>
            <a:r>
              <a:rPr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を特に採用</a:t>
            </a:r>
            <a:endParaRPr kumimoji="1" lang="en-US" altLang="ja-JP" sz="60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49291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やっていること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6000" dirty="0" smtClean="0">
                <a:latin typeface="ヒラギノ角ゴ ProN W6"/>
                <a:ea typeface="ヒラギノ角ゴ ProN W6"/>
                <a:cs typeface="ヒラギノ角ゴ ProN W6"/>
              </a:rPr>
              <a:t>UAT </a:t>
            </a:r>
            <a:r>
              <a:rPr kumimoji="1"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の結果</a:t>
            </a:r>
            <a:r>
              <a:rPr kumimoji="1"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endParaRPr lang="en-US" altLang="ja-JP" sz="6000" dirty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en-US" altLang="ja-JP" sz="6000" dirty="0" smtClean="0">
                <a:latin typeface="ヒラギノ角ゴ ProN W6"/>
                <a:ea typeface="ヒラギノ角ゴ ProN W6"/>
                <a:cs typeface="ヒラギノ角ゴ ProN W6"/>
              </a:rPr>
              <a:t>PO </a:t>
            </a:r>
            <a:r>
              <a:rPr kumimoji="1"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がチェック</a:t>
            </a:r>
            <a:r>
              <a:rPr kumimoji="1"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kumimoji="1"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、</a:t>
            </a:r>
            <a:r>
              <a:rPr kumimoji="1" lang="en-US" altLang="ja-JP" sz="6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6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リリース判断</a:t>
            </a:r>
            <a:r>
              <a:rPr kumimoji="1"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endParaRPr kumimoji="1" lang="en-US" altLang="ja-JP" sz="60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行</a:t>
            </a:r>
            <a:r>
              <a:rPr kumimoji="1"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っている</a:t>
            </a:r>
            <a:endParaRPr lang="en-US" altLang="ja-JP" sz="60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49291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やっていること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リリースは</a:t>
            </a:r>
            <a:endParaRPr kumimoji="1" lang="en-US" altLang="ja-JP" sz="60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en-US" altLang="ja-JP" sz="600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kumimoji="1"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日</a:t>
            </a:r>
            <a:r>
              <a:rPr kumimoji="1" lang="en-US" altLang="ja-JP" sz="60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回</a:t>
            </a:r>
            <a:endParaRPr kumimoji="1" lang="en-US" altLang="ja-JP" sz="60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実施している</a:t>
            </a:r>
            <a:endParaRPr lang="en-US" altLang="ja-JP" sz="60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49291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やっていること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5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6000" dirty="0" smtClean="0">
                <a:latin typeface="ヒラギノ角ゴ ProN W6"/>
                <a:ea typeface="ヒラギノ角ゴ ProN W6"/>
                <a:cs typeface="ヒラギノ角ゴ ProN W6"/>
              </a:rPr>
              <a:t>Xamarin</a:t>
            </a:r>
            <a:r>
              <a:rPr kumimoji="1"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 を導入して、</a:t>
            </a:r>
            <a:endParaRPr kumimoji="1" lang="en-US" altLang="ja-JP" sz="60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6000" dirty="0" smtClean="0">
                <a:latin typeface="ヒラギノ角ゴ ProN W6"/>
                <a:ea typeface="ヒラギノ角ゴ ProN W6"/>
                <a:cs typeface="ヒラギノ角ゴ ProN W6"/>
              </a:rPr>
              <a:t>iOS </a:t>
            </a:r>
            <a:r>
              <a:rPr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チームと</a:t>
            </a:r>
            <a:r>
              <a:rPr lang="en-US" altLang="ja-JP" sz="6000" dirty="0" smtClean="0">
                <a:latin typeface="ヒラギノ角ゴ ProN W6"/>
                <a:ea typeface="ヒラギノ角ゴ ProN W6"/>
                <a:cs typeface="ヒラギノ角ゴ ProN W6"/>
              </a:rPr>
              <a:t> Android </a:t>
            </a:r>
            <a:r>
              <a:rPr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チームを</a:t>
            </a:r>
            <a:endParaRPr lang="en-US" altLang="ja-JP" sz="60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つに統合した</a:t>
            </a:r>
            <a:endParaRPr kumimoji="1"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7184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5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年間バグ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出して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いない</a:t>
            </a:r>
            <a:endParaRPr kumimoji="1"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7184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endParaRPr lang="en-US" altLang="ja-JP" sz="60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は、</a:t>
            </a:r>
            <a:r>
              <a:rPr lang="en-US" altLang="ja-JP" sz="6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「当たり前」の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集積</a:t>
            </a:r>
            <a:r>
              <a:rPr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と言えるので</a:t>
            </a:r>
            <a:r>
              <a:rPr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は</a:t>
            </a:r>
            <a:endParaRPr lang="en-US" altLang="ja-JP" sz="60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ない</a:t>
            </a:r>
            <a:r>
              <a:rPr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か</a:t>
            </a:r>
            <a:endParaRPr kumimoji="1" lang="ja-JP" altLang="en-US" sz="60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Agile2018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5376000"/>
            <a:ext cx="7886700" cy="72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u="sng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https://www.agilealliance.org/agile2018</a:t>
            </a:r>
            <a:r>
              <a:rPr lang="en-US" altLang="ja-JP" sz="2000" u="sng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/</a:t>
            </a:r>
            <a:endParaRPr lang="en-US" altLang="ja-JP" sz="2000" u="sng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45" y="1178302"/>
            <a:ext cx="7187511" cy="419769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39537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219" y="1167403"/>
            <a:ext cx="4945563" cy="4945563"/>
          </a:xfrm>
          <a:prstGeom prst="rect">
            <a:avLst/>
          </a:prstGeom>
          <a:ln>
            <a:noFill/>
          </a:ln>
          <a:effectLst>
            <a:glow rad="1905000">
              <a:schemeClr val="tx1">
                <a:lumMod val="20000"/>
                <a:lumOff val="80000"/>
                <a:alpha val="0"/>
              </a:schemeClr>
            </a:glow>
            <a:softEdge rad="635000"/>
          </a:effectLst>
        </p:spPr>
      </p:pic>
      <p:sp>
        <p:nvSpPr>
          <p:cNvPr id="5" name="コンテンツ プレースホルダー 8"/>
          <p:cNvSpPr>
            <a:spLocks noGrp="1"/>
          </p:cNvSpPr>
          <p:nvPr>
            <p:ph idx="1"/>
          </p:nvPr>
        </p:nvSpPr>
        <p:spPr>
          <a:xfrm>
            <a:off x="2096176" y="2709000"/>
            <a:ext cx="4942083" cy="14400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endParaRPr kumimoji="1" lang="ja-JP" altLang="en-US" sz="72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またお会いしましょう！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33868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" y="1180662"/>
            <a:ext cx="9157900" cy="4663745"/>
          </a:xfrm>
          <a:prstGeom prst="rect">
            <a:avLst/>
          </a:prstGeom>
          <a:ln>
            <a:noFill/>
          </a:ln>
        </p:spPr>
      </p:pic>
      <p:sp>
        <p:nvSpPr>
          <p:cNvPr id="5" name="コンテンツ プレースホルダー 8"/>
          <p:cNvSpPr>
            <a:spLocks noGrp="1"/>
          </p:cNvSpPr>
          <p:nvPr>
            <p:ph idx="1"/>
          </p:nvPr>
        </p:nvSpPr>
        <p:spPr>
          <a:xfrm rot="20700000">
            <a:off x="628650" y="2709000"/>
            <a:ext cx="7886700" cy="14400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今日最終出社日！</a:t>
            </a:r>
            <a:endParaRPr kumimoji="1" lang="ja-JP" altLang="en-US" sz="72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50743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Agile2017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 descr="IMG_075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45" y="1170299"/>
            <a:ext cx="6612711" cy="495953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023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米フロリダ州オーランド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 descr="IMG_073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444"/>
            <a:ext cx="9144000" cy="2025301"/>
          </a:xfrm>
          <a:prstGeom prst="rect">
            <a:avLst/>
          </a:prstGeom>
          <a:ln>
            <a:solidFill>
              <a:srgbClr val="161616"/>
            </a:solidFill>
          </a:ln>
        </p:spPr>
      </p:pic>
      <p:pic>
        <p:nvPicPr>
          <p:cNvPr id="6" name="図 5" descr="IMG_0748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965" y="3192505"/>
            <a:ext cx="2229055" cy="2972072"/>
          </a:xfrm>
          <a:prstGeom prst="rect">
            <a:avLst/>
          </a:prstGeom>
          <a:ln>
            <a:solidFill>
              <a:srgbClr val="161616"/>
            </a:solidFill>
          </a:ln>
        </p:spPr>
      </p:pic>
      <p:pic>
        <p:nvPicPr>
          <p:cNvPr id="7" name="図 6" descr="IMG_0777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41" y="3186696"/>
            <a:ext cx="6203515" cy="297900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138023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9600" dirty="0" smtClean="0">
                <a:latin typeface="ヒラギノ角ゴ ProN W6"/>
                <a:ea typeface="ヒラギノ角ゴ ProN W6"/>
                <a:cs typeface="ヒラギノ角ゴ ProN W6"/>
              </a:rPr>
              <a:t>本日のお題</a:t>
            </a:r>
            <a:endParaRPr lang="ja-JP" altLang="en-US" sz="9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92436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カンバン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シミュレーター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92436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モブ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プログラミング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裏話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92436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1317</TotalTime>
  <Words>378</Words>
  <Application>Microsoft Macintosh PowerPoint</Application>
  <PresentationFormat>画面に合わせる (4:3)</PresentationFormat>
  <Paragraphs>162</Paragraphs>
  <Slides>37</Slides>
  <Notes>36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37</vt:i4>
      </vt:variant>
    </vt:vector>
  </HeadingPairs>
  <TitlesOfParts>
    <vt:vector size="39" baseType="lpstr">
      <vt:lpstr>Office テーマ</vt:lpstr>
      <vt:lpstr>1_Office テーマ</vt:lpstr>
      <vt:lpstr>フロリダより 愛をこめて</vt:lpstr>
      <vt:lpstr>Speaker Info</vt:lpstr>
      <vt:lpstr>PowerPoint プレゼンテーション</vt:lpstr>
      <vt:lpstr>PowerPoint プレゼンテーション</vt:lpstr>
      <vt:lpstr>Agile2017</vt:lpstr>
      <vt:lpstr>米フロリダ州オーランド</vt:lpstr>
      <vt:lpstr>本日のお題</vt:lpstr>
      <vt:lpstr>1. カンバン シミュレーター</vt:lpstr>
      <vt:lpstr>2. モブ プログラミングの 裏話</vt:lpstr>
      <vt:lpstr>1. カンバン シミュレーター</vt:lpstr>
      <vt:lpstr>PowerPoint プレゼンテーション</vt:lpstr>
      <vt:lpstr>スクラムの Velocity</vt:lpstr>
      <vt:lpstr>スクラムの Velocity</vt:lpstr>
      <vt:lpstr>フローに注目する</vt:lpstr>
      <vt:lpstr>カンバンシミュレーター</vt:lpstr>
      <vt:lpstr>初期画面</vt:lpstr>
      <vt:lpstr>初期設定・起動</vt:lpstr>
      <vt:lpstr>シミュレーション中</vt:lpstr>
      <vt:lpstr>シミュレーション終了</vt:lpstr>
      <vt:lpstr>サイクルタイム</vt:lpstr>
      <vt:lpstr>時間ごとのバリューの累積</vt:lpstr>
      <vt:lpstr>キューと WIP の平均</vt:lpstr>
      <vt:lpstr>一連のメトリクスの履歴</vt:lpstr>
      <vt:lpstr>所感</vt:lpstr>
      <vt:lpstr>2. モブ プログラミングの 裏話</vt:lpstr>
      <vt:lpstr>Chris Lucian</vt:lpstr>
      <vt:lpstr>課題：急激な人員増加</vt:lpstr>
      <vt:lpstr>基本的な解決策</vt:lpstr>
      <vt:lpstr>やっていること (1)</vt:lpstr>
      <vt:lpstr>やっていること (2)</vt:lpstr>
      <vt:lpstr>やっていること (3)</vt:lpstr>
      <vt:lpstr>やっていること (4)</vt:lpstr>
      <vt:lpstr>やっていること (5)</vt:lpstr>
      <vt:lpstr>結果</vt:lpstr>
      <vt:lpstr>所感</vt:lpstr>
      <vt:lpstr>Agile2018</vt:lpstr>
      <vt:lpstr>またお会いしましょう！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 宏幸</cp:lastModifiedBy>
  <cp:revision>1780</cp:revision>
  <dcterms:created xsi:type="dcterms:W3CDTF">2016-11-21T06:16:44Z</dcterms:created>
  <dcterms:modified xsi:type="dcterms:W3CDTF">2017-08-18T23:08:39Z</dcterms:modified>
</cp:coreProperties>
</file>